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0" r:id="rId2"/>
    <p:sldId id="719" r:id="rId3"/>
    <p:sldId id="821" r:id="rId4"/>
    <p:sldId id="789" r:id="rId5"/>
    <p:sldId id="792" r:id="rId6"/>
    <p:sldId id="791" r:id="rId7"/>
    <p:sldId id="788" r:id="rId8"/>
    <p:sldId id="801" r:id="rId9"/>
    <p:sldId id="694" r:id="rId10"/>
    <p:sldId id="720" r:id="rId11"/>
    <p:sldId id="816" r:id="rId12"/>
    <p:sldId id="823" r:id="rId13"/>
    <p:sldId id="822" r:id="rId14"/>
    <p:sldId id="820" r:id="rId15"/>
    <p:sldId id="813" r:id="rId16"/>
    <p:sldId id="825" r:id="rId17"/>
    <p:sldId id="798" r:id="rId18"/>
    <p:sldId id="799" r:id="rId19"/>
    <p:sldId id="800" r:id="rId20"/>
    <p:sldId id="754" r:id="rId21"/>
    <p:sldId id="755" r:id="rId22"/>
    <p:sldId id="803" r:id="rId23"/>
    <p:sldId id="826" r:id="rId24"/>
    <p:sldId id="827" r:id="rId25"/>
    <p:sldId id="811" r:id="rId26"/>
    <p:sldId id="804" r:id="rId27"/>
    <p:sldId id="824" r:id="rId28"/>
    <p:sldId id="810" r:id="rId29"/>
    <p:sldId id="817" r:id="rId30"/>
    <p:sldId id="829" r:id="rId31"/>
    <p:sldId id="818" r:id="rId32"/>
    <p:sldId id="812" r:id="rId33"/>
    <p:sldId id="828" r:id="rId34"/>
    <p:sldId id="468" r:id="rId35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744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orient="horz" pos="2184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66FF"/>
    <a:srgbClr val="D00005"/>
    <a:srgbClr val="0033CC"/>
    <a:srgbClr val="FF7C80"/>
    <a:srgbClr val="0000FF"/>
    <a:srgbClr val="00CCFF"/>
    <a:srgbClr val="73CADB"/>
    <a:srgbClr val="FFF2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91920" autoAdjust="0"/>
  </p:normalViewPr>
  <p:slideViewPr>
    <p:cSldViewPr snapToGrid="0" showGuides="1">
      <p:cViewPr varScale="1">
        <p:scale>
          <a:sx n="79" d="100"/>
          <a:sy n="79" d="100"/>
        </p:scale>
        <p:origin x="394" y="43"/>
      </p:cViewPr>
      <p:guideLst>
        <p:guide orient="horz" pos="288"/>
        <p:guide pos="744"/>
        <p:guide pos="312"/>
        <p:guide orient="horz" pos="2184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6043"/>
    </p:cViewPr>
  </p:sorterViewPr>
  <p:notesViewPr>
    <p:cSldViewPr snapToGrid="0" showGuides="1">
      <p:cViewPr varScale="1">
        <p:scale>
          <a:sx n="81" d="100"/>
          <a:sy n="81" d="100"/>
        </p:scale>
        <p:origin x="126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9132" y="175871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33924" y="175871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r>
              <a:rPr lang="en-US" dirty="0"/>
              <a:t>02/06/2019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9132" y="6485683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r>
              <a:rPr lang="en-US" dirty="0"/>
              <a:t>DRAFT - TODD GROUNDWATER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33924" y="6485683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AB5AE974-8D31-4509-9E89-14979BEFD7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4751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3"/>
            <a:ext cx="4028440" cy="351737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r>
              <a:rPr lang="en-US" dirty="0"/>
              <a:t>02/06/2019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8"/>
            <a:ext cx="7437120" cy="2760345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7D4A66BF-36A4-408A-AA31-01F800762F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5373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02/06/2019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DRAFT - TODD GROUNDWATER</a:t>
            </a:r>
          </a:p>
        </p:txBody>
      </p:sp>
    </p:spTree>
    <p:extLst>
      <p:ext uri="{BB962C8B-B14F-4D97-AF65-F5344CB8AC3E}">
        <p14:creationId xmlns:p14="http://schemas.microsoft.com/office/powerpoint/2010/main" val="106292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DRAFT - TODD GROUNDWATER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DRAFT - TODD GROUNDWATER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02/06/2019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117492-43AE-4C70-A773-E5E5F054D26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29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 b="0" dirty="0">
                <a:solidFill>
                  <a:schemeClr val="bg1"/>
                </a:solidFill>
              </a:rPr>
              <a:t>edited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02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DRAFT - TODD GROUNDWATER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4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6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DRAFT - TODD GROUNDWATER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3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DRAFT - TODD GROUNDWATER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4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DRAFT - TODD GROUNDWATER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30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02/06/2019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DRAFT - TODD GROUNDWATER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A66BF-36A4-408A-AA31-01F800762F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1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2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351" y="6253419"/>
            <a:ext cx="1700892" cy="46850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2/6/2019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DRAFT - TODD GROUNDWATER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351" y="6253419"/>
            <a:ext cx="1700892" cy="46850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  <p:sldLayoutId id="2147483661" r:id="rId12"/>
    <p:sldLayoutId id="2147483666" r:id="rId13"/>
    <p:sldLayoutId id="2147483663" r:id="rId14"/>
    <p:sldLayoutId id="2147483667" r:id="rId15"/>
    <p:sldLayoutId id="2147483668" r:id="rId16"/>
    <p:sldLayoutId id="2147483658" r:id="rId17"/>
    <p:sldLayoutId id="2147483659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kcwa.com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bakersfieldcity.us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916" y="2399040"/>
            <a:ext cx="10863943" cy="1984780"/>
          </a:xfrm>
        </p:spPr>
        <p:txBody>
          <a:bodyPr>
            <a:noAutofit/>
          </a:bodyPr>
          <a:lstStyle/>
          <a:p>
            <a: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Review Draft</a:t>
            </a:r>
            <a:b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KRGSA Groundwater Sustainability Plan (GSP)</a:t>
            </a:r>
            <a:br>
              <a:rPr lang="en-US" sz="40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n-US" sz="4000" b="1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767" y="1104900"/>
            <a:ext cx="9648824" cy="1067025"/>
          </a:xfrm>
        </p:spPr>
        <p:txBody>
          <a:bodyPr>
            <a:normAutofit lnSpcReduction="10000"/>
          </a:bodyPr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Kern River Groundwater</a:t>
            </a:r>
          </a:p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Sustainability Agency (KRGSA)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50479" y="4383820"/>
            <a:ext cx="3932960" cy="1630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Special</a:t>
            </a:r>
          </a:p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Board Meeting</a:t>
            </a:r>
          </a:p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August 21, 2019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9018" y="502919"/>
            <a:ext cx="5140257" cy="1678305"/>
            <a:chOff x="4068127" y="2788920"/>
            <a:chExt cx="4055745" cy="1280160"/>
          </a:xfrm>
        </p:grpSpPr>
        <p:pic>
          <p:nvPicPr>
            <p:cNvPr id="13" name="Picture 12" descr="Kern County Water Agency">
              <a:hlinkClick r:id="rId3" tgtFrame="&quot;_blank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127" y="2788920"/>
              <a:ext cx="1264920" cy="1257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Picture 13" descr="City of Bakersfield">
              <a:hlinkClick r:id="rId5" tgtFrame="&quot;_blank&quot;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712" y="2788920"/>
              <a:ext cx="1257300" cy="1257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Picture 14" descr="Kern Delta Water District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852" y="2788920"/>
              <a:ext cx="1303020" cy="128016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pic>
        <p:nvPicPr>
          <p:cNvPr id="9" name="Content Placeholder 2">
            <a:extLst>
              <a:ext uri="{FF2B5EF4-FFF2-40B4-BE49-F238E27FC236}">
                <a16:creationId xmlns:a16="http://schemas.microsoft.com/office/drawing/2014/main" id="{AD6ACA11-354C-4D64-BFC5-CECBFFBCAF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61" y="3660443"/>
            <a:ext cx="7389437" cy="307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8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85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Chronic Lowering of Water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A143D-8031-4BDA-8855-5D9A8F9E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62" y="1613486"/>
            <a:ext cx="10716138" cy="4672628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Undesirable results: when significant and unreasonable impacts occur over the implementation/planning horizon, as determined by </a:t>
            </a:r>
            <a:r>
              <a:rPr lang="en-US" sz="32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depth/elevation of water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affect the reasonable and beneficial use of, </a:t>
            </a:r>
            <a:r>
              <a:rPr lang="en-US" sz="32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access to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groundwater by overlying users.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Impacts focus on groundwater wells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Balance the need for: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higher water levels in municipal wells 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lower water levels in irrigation and banking wells, primarily to provide critical supplies during multi-year droughts.</a:t>
            </a:r>
          </a:p>
          <a:p>
            <a:pPr>
              <a:spcBef>
                <a:spcPts val="1800"/>
              </a:spcBef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F26834-DB05-4421-890E-1C6ADD87F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00" y="90675"/>
            <a:ext cx="1097280" cy="1110501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5B63EDE-0BF8-488C-AD54-863CE5D0B3C3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842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58" y="231660"/>
            <a:ext cx="3945572" cy="1600200"/>
          </a:xfrm>
        </p:spPr>
        <p:txBody>
          <a:bodyPr>
            <a:normAutofit/>
          </a:bodyPr>
          <a:lstStyle/>
          <a:p>
            <a:r>
              <a:rPr lang="en-US" sz="3600" b="1" dirty="0"/>
              <a:t>Historic Low WLs Impacts to Wells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7056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3" y="1565404"/>
            <a:ext cx="4481974" cy="450568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Comparison of depth to water and top of municipal well screens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During 2015, water levels were below the top of screens in more than 40 municipal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Significant expenditures for lowering pumps, wells offline, securing supplemental supplies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795CC-7B37-43CE-82EC-500470E7043F}"/>
              </a:ext>
            </a:extLst>
          </p:cNvPr>
          <p:cNvSpPr txBox="1"/>
          <p:nvPr/>
        </p:nvSpPr>
        <p:spPr>
          <a:xfrm>
            <a:off x="5423034" y="10280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6FB516-2DCB-4B1A-B4FF-44B18D2FA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16" y="299038"/>
            <a:ext cx="1097280" cy="11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55" y="919562"/>
            <a:ext cx="3950970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Concentrated pumping in banking and ag wells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25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2" y="2519761"/>
            <a:ext cx="4572223" cy="3994877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More than 150 municipal wells intermingled with more than 50 banking recovery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642 Agricultural wells, mostly southern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Urban wells extend into the south-central Plan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F0E35-4208-44D9-8394-1DAA7F69AF26}"/>
              </a:ext>
            </a:extLst>
          </p:cNvPr>
          <p:cNvSpPr txBox="1"/>
          <p:nvPr/>
        </p:nvSpPr>
        <p:spPr>
          <a:xfrm>
            <a:off x="6862525" y="10280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DB6C-902C-4FE5-82A0-830F3AF26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05149"/>
            <a:ext cx="1097280" cy="11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C15DF-1012-4D8E-AA85-9812FC394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00" y="68514"/>
            <a:ext cx="1097280" cy="11261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81AC6A2-FA09-49A2-A437-18BC954F5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855"/>
            <a:ext cx="10515600" cy="1325563"/>
          </a:xfrm>
        </p:spPr>
        <p:txBody>
          <a:bodyPr>
            <a:noAutofit/>
          </a:bodyPr>
          <a:lstStyle/>
          <a:p>
            <a:pPr algn="r"/>
            <a:r>
              <a:rPr lang="en-US" sz="4400" dirty="0"/>
              <a:t>Reduction of Groundwater in Storage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AB9B1-0BD3-4206-98B2-1E96144E6C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640" y="1677594"/>
            <a:ext cx="8342760" cy="490955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EEC4F1-9517-4BEC-A23C-CF734B2E5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67" y="1677594"/>
            <a:ext cx="3002573" cy="4711917"/>
          </a:xfrm>
        </p:spPr>
        <p:txBody>
          <a:bodyPr>
            <a:noAutofit/>
          </a:bodyPr>
          <a:lstStyle/>
          <a:p>
            <a:r>
              <a:rPr lang="en-US" dirty="0"/>
              <a:t>3 Independent Methods </a:t>
            </a:r>
          </a:p>
          <a:p>
            <a:r>
              <a:rPr lang="en-US" dirty="0"/>
              <a:t>Relatively good agreement</a:t>
            </a:r>
          </a:p>
          <a:p>
            <a:r>
              <a:rPr lang="en-US" dirty="0"/>
              <a:t>Minimal deficits; sustainable budget</a:t>
            </a:r>
          </a:p>
          <a:p>
            <a:pPr algn="ctr"/>
            <a:endParaRPr lang="en-US" dirty="0"/>
          </a:p>
          <a:p>
            <a:r>
              <a:rPr lang="en-US" dirty="0"/>
              <a:t>Deficit for banking adjustments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1C15-8FAF-446C-8AC6-71A38322EE46}"/>
              </a:ext>
            </a:extLst>
          </p:cNvPr>
          <p:cNvSpPr/>
          <p:nvPr/>
        </p:nvSpPr>
        <p:spPr>
          <a:xfrm>
            <a:off x="548640" y="4854222"/>
            <a:ext cx="2744340" cy="44167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C70FAD-3156-4866-BEAB-F7CB1FB90B98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D9E7F2-24EA-419F-9609-E96AD1A3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307" y="170717"/>
            <a:ext cx="6558280" cy="142816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Projected Water Budgets</a:t>
            </a:r>
            <a:br>
              <a:rPr lang="en-US" sz="4900" b="1" dirty="0"/>
            </a:br>
            <a:r>
              <a:rPr lang="en-US" sz="4900" b="1" dirty="0"/>
              <a:t>Future Deficits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FB2D33-B6C5-4A1E-B614-FC6DA04631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120" y="91878"/>
            <a:ext cx="4100960" cy="2468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61831-5C48-49B9-B53A-50E869160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471" y="2607205"/>
            <a:ext cx="7029182" cy="3983331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47B91D4-67B4-4976-B272-942AEB1D30D8}"/>
              </a:ext>
            </a:extLst>
          </p:cNvPr>
          <p:cNvSpPr txBox="1">
            <a:spLocks/>
          </p:cNvSpPr>
          <p:nvPr/>
        </p:nvSpPr>
        <p:spPr>
          <a:xfrm>
            <a:off x="495300" y="1815353"/>
            <a:ext cx="4422141" cy="4515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/>
              <a:t>Increase urban demand</a:t>
            </a:r>
          </a:p>
          <a:p>
            <a:pPr marL="457200" indent="-457200"/>
            <a:r>
              <a:rPr lang="en-US" dirty="0"/>
              <a:t>Decrease SWP supply</a:t>
            </a:r>
          </a:p>
          <a:p>
            <a:pPr marL="457200" indent="-457200"/>
            <a:r>
              <a:rPr lang="en-US" dirty="0"/>
              <a:t>Increase agricultural demand (climate changes factors )</a:t>
            </a:r>
          </a:p>
          <a:p>
            <a:pPr marL="457200" indent="-457200"/>
            <a:r>
              <a:rPr lang="en-US" dirty="0"/>
              <a:t>Potential Future Water Budget Deficits </a:t>
            </a:r>
          </a:p>
          <a:p>
            <a:pPr marL="457200" indent="-457200"/>
            <a:r>
              <a:rPr lang="en-US" dirty="0"/>
              <a:t>Plus Historical Adjusted deficit of -29,000 AFY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72E15A-15A6-4D15-B4FC-4458E4DCA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27" y="123611"/>
            <a:ext cx="1097280" cy="11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4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C70FAD-3156-4866-BEAB-F7CB1FB90B98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D9E7F2-24EA-419F-9609-E96AD1A3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123"/>
            <a:ext cx="11163299" cy="1428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Projected Water Budgets </a:t>
            </a:r>
            <a:br>
              <a:rPr lang="en-US" sz="4900" b="1" dirty="0"/>
            </a:br>
            <a:r>
              <a:rPr lang="en-US" sz="4900" b="1" dirty="0"/>
              <a:t>C2VSimFG-Kern Model</a:t>
            </a:r>
            <a:endParaRPr lang="en-US" sz="40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05357A-4195-4CAC-A74B-F13DCB2C7629}"/>
              </a:ext>
            </a:extLst>
          </p:cNvPr>
          <p:cNvSpPr txBox="1">
            <a:spLocks/>
          </p:cNvSpPr>
          <p:nvPr/>
        </p:nvSpPr>
        <p:spPr>
          <a:xfrm>
            <a:off x="618903" y="1452880"/>
            <a:ext cx="4281292" cy="4736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rgbClr val="FFFFCC"/>
                </a:solidFill>
              </a:rPr>
              <a:t>Baseline</a:t>
            </a:r>
            <a:r>
              <a:rPr lang="en-US" dirty="0"/>
              <a:t>  - current land use and projected water supply and demand</a:t>
            </a:r>
          </a:p>
          <a:p>
            <a:pPr marL="457200" indent="-457200"/>
            <a:r>
              <a:rPr lang="en-US" dirty="0">
                <a:solidFill>
                  <a:srgbClr val="FFFFCC"/>
                </a:solidFill>
              </a:rPr>
              <a:t>2030 Climate Change </a:t>
            </a:r>
            <a:r>
              <a:rPr lang="en-US" dirty="0"/>
              <a:t>Scenario with increases in agricultural demand and decreased supply</a:t>
            </a:r>
          </a:p>
          <a:p>
            <a:pPr marL="457200" indent="-457200"/>
            <a:r>
              <a:rPr lang="en-US" dirty="0">
                <a:solidFill>
                  <a:srgbClr val="FFFFCC"/>
                </a:solidFill>
              </a:rPr>
              <a:t>2070 Climate Change </a:t>
            </a:r>
            <a:r>
              <a:rPr lang="en-US" dirty="0"/>
              <a:t>Scenario with further increase in demand and decrease in supply</a:t>
            </a:r>
          </a:p>
          <a:p>
            <a:pPr marL="457200" indent="-457200"/>
            <a:endParaRPr lang="en-US" sz="2600" dirty="0"/>
          </a:p>
          <a:p>
            <a:pPr marL="457200" indent="-457200"/>
            <a:endParaRPr lang="en-US" sz="2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0BE530-C9A2-4EFE-92A8-ADFCB38A96C9}"/>
              </a:ext>
            </a:extLst>
          </p:cNvPr>
          <p:cNvGrpSpPr/>
          <p:nvPr/>
        </p:nvGrpSpPr>
        <p:grpSpPr>
          <a:xfrm>
            <a:off x="4900193" y="1355039"/>
            <a:ext cx="7101307" cy="4834590"/>
            <a:chOff x="4900193" y="1355039"/>
            <a:chExt cx="7101307" cy="483459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1E75F53-BC25-4D4F-BDA4-A1107804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193" y="1355039"/>
              <a:ext cx="7101307" cy="483459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E879461-657B-4CB3-8A2C-F51AA038EBEB}"/>
                </a:ext>
              </a:extLst>
            </p:cNvPr>
            <p:cNvCxnSpPr/>
            <p:nvPr/>
          </p:nvCxnSpPr>
          <p:spPr>
            <a:xfrm>
              <a:off x="5486400" y="3840480"/>
              <a:ext cx="642112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1D3703-9684-40C9-A8D3-72110A8B2EB6}"/>
                </a:ext>
              </a:extLst>
            </p:cNvPr>
            <p:cNvSpPr txBox="1"/>
            <p:nvPr/>
          </p:nvSpPr>
          <p:spPr>
            <a:xfrm>
              <a:off x="5151120" y="3505206"/>
              <a:ext cx="33528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3B7F69-6763-4FD8-9863-2FF947A16577}"/>
              </a:ext>
            </a:extLst>
          </p:cNvPr>
          <p:cNvSpPr txBox="1"/>
          <p:nvPr/>
        </p:nvSpPr>
        <p:spPr>
          <a:xfrm>
            <a:off x="5636582" y="1901488"/>
            <a:ext cx="584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Model simulates the physical system and includes recharge in the KRGSA for and by others (</a:t>
            </a:r>
            <a:r>
              <a:rPr lang="en-US" sz="2400" b="1" i="1" dirty="0" err="1">
                <a:solidFill>
                  <a:schemeClr val="bg1"/>
                </a:solidFill>
              </a:rPr>
              <a:t>i.e</a:t>
            </a:r>
            <a:r>
              <a:rPr lang="en-US" sz="2400" b="1" i="1" dirty="0">
                <a:solidFill>
                  <a:schemeClr val="bg1"/>
                </a:solidFill>
              </a:rPr>
              <a:t>, not KRGSA water). KRGSA is planning for larger deficits than indicated in the model.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B737EC-4EEA-4567-A5A2-B9E5A7E4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27" y="123611"/>
            <a:ext cx="1097280" cy="11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821" y="299038"/>
            <a:ext cx="6823068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Constituent of Concern Arsenic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0593" y="1325407"/>
            <a:ext cx="6679113" cy="483616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6560" y="1565404"/>
            <a:ext cx="4907280" cy="450568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Focus on constituents affected by management actions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Arsenic concentrations increase with declining water levels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More than 25 wells with detections above the MCL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Widespread issue in the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B14047-246F-496D-831F-FEE24DF0AFFE}"/>
              </a:ext>
            </a:extLst>
          </p:cNvPr>
          <p:cNvSpPr txBox="1"/>
          <p:nvPr/>
        </p:nvSpPr>
        <p:spPr>
          <a:xfrm>
            <a:off x="5423034" y="12312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F88460-F3A9-4954-A1D4-81F118FE00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99" y="266386"/>
            <a:ext cx="778646" cy="78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2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821" y="299038"/>
            <a:ext cx="4261089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Inelastic Land Subsidence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2" y="1565404"/>
            <a:ext cx="4324159" cy="450568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Historical Subsidence from 1926 – 1970 mapped by USGS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Up to 9 feet in southern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Correlates to areas of clay soils (and subsurface clay sediments) in south and east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B2079-838E-41D1-A2D7-8364F4327580}"/>
              </a:ext>
            </a:extLst>
          </p:cNvPr>
          <p:cNvSpPr txBox="1"/>
          <p:nvPr/>
        </p:nvSpPr>
        <p:spPr>
          <a:xfrm>
            <a:off x="4943061" y="5315803"/>
            <a:ext cx="251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spc="50" dirty="0">
                <a:ln w="0"/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Clay Soils</a:t>
            </a:r>
          </a:p>
          <a:p>
            <a:pPr algn="r"/>
            <a:r>
              <a:rPr lang="en-US" sz="2000" b="1" spc="50" dirty="0">
                <a:ln w="0"/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Kern Lake Bed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00721C-89F3-4F46-9078-AA33F099EB32}"/>
              </a:ext>
            </a:extLst>
          </p:cNvPr>
          <p:cNvSpPr txBox="1"/>
          <p:nvPr/>
        </p:nvSpPr>
        <p:spPr>
          <a:xfrm>
            <a:off x="10230416" y="3559782"/>
            <a:ext cx="1574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pc="50" dirty="0">
                <a:ln w="0"/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Clay Soils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64B87C-0AAA-4EC0-B0C4-796DEA6557AF}"/>
              </a:ext>
            </a:extLst>
          </p:cNvPr>
          <p:cNvCxnSpPr>
            <a:cxnSpLocks/>
          </p:cNvCxnSpPr>
          <p:nvPr/>
        </p:nvCxnSpPr>
        <p:spPr>
          <a:xfrm flipH="1" flipV="1">
            <a:off x="9813956" y="3281378"/>
            <a:ext cx="1004935" cy="35082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8C51B2-F4AD-4F08-8890-37B8E872FDF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9995026" y="4021447"/>
            <a:ext cx="1022595" cy="4912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E975B3-4188-4707-8979-4956BAADE12D}"/>
              </a:ext>
            </a:extLst>
          </p:cNvPr>
          <p:cNvCxnSpPr>
            <a:cxnSpLocks/>
          </p:cNvCxnSpPr>
          <p:nvPr/>
        </p:nvCxnSpPr>
        <p:spPr>
          <a:xfrm flipV="1">
            <a:off x="7419975" y="5599065"/>
            <a:ext cx="519914" cy="13580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B14047-246F-496D-831F-FEE24DF0AFFE}"/>
              </a:ext>
            </a:extLst>
          </p:cNvPr>
          <p:cNvSpPr txBox="1"/>
          <p:nvPr/>
        </p:nvSpPr>
        <p:spPr>
          <a:xfrm>
            <a:off x="5423034" y="12312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5C40C-E7E8-499D-B2AF-2BBA6DB073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05" y="206973"/>
            <a:ext cx="788993" cy="8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61" y="271364"/>
            <a:ext cx="4261089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Recent Drought Subsidence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3" y="1565404"/>
            <a:ext cx="4197542" cy="450568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Recent subsidence May 2015 – Dec 2016 from NASA/JPL data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Minimal subsidence in northern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-4 to -8 inches in southern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Recent subsidence in same areas as historical subsidence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0E96B0-5279-41E9-8D80-F30C9A1AF1FE}"/>
              </a:ext>
            </a:extLst>
          </p:cNvPr>
          <p:cNvSpPr txBox="1"/>
          <p:nvPr/>
        </p:nvSpPr>
        <p:spPr>
          <a:xfrm>
            <a:off x="7650178" y="1871564"/>
            <a:ext cx="219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Northern KRGSA &lt;1 inch to 1.5 inches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CACE7F-F191-4ABD-B6BF-89F20B8C7D5D}"/>
              </a:ext>
            </a:extLst>
          </p:cNvPr>
          <p:cNvSpPr txBox="1"/>
          <p:nvPr/>
        </p:nvSpPr>
        <p:spPr>
          <a:xfrm>
            <a:off x="7509285" y="3110360"/>
            <a:ext cx="213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Central KRGSA -1.5 to -3 inches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402C80-84F7-487C-8D7C-5E5DEA6DFCE5}"/>
              </a:ext>
            </a:extLst>
          </p:cNvPr>
          <p:cNvSpPr txBox="1"/>
          <p:nvPr/>
        </p:nvSpPr>
        <p:spPr>
          <a:xfrm>
            <a:off x="7603119" y="4561840"/>
            <a:ext cx="2131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Southern KRGSA -4 to -8 inches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795CC-7B37-43CE-82EC-500470E7043F}"/>
              </a:ext>
            </a:extLst>
          </p:cNvPr>
          <p:cNvSpPr txBox="1"/>
          <p:nvPr/>
        </p:nvSpPr>
        <p:spPr>
          <a:xfrm>
            <a:off x="5423034" y="10280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924A0-79CE-451D-A01A-94A9FA5408E6}"/>
              </a:ext>
            </a:extLst>
          </p:cNvPr>
          <p:cNvSpPr txBox="1"/>
          <p:nvPr/>
        </p:nvSpPr>
        <p:spPr>
          <a:xfrm>
            <a:off x="5215676" y="5786735"/>
            <a:ext cx="352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NASA/JPL May 2015 – Dec 2016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C03AF0-4F21-44BF-8F6C-5EB338125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5" y="166795"/>
            <a:ext cx="788993" cy="8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88" y="457200"/>
            <a:ext cx="4261089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Subsidence and Critical Infrastructure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2" y="2057400"/>
            <a:ext cx="4481975" cy="4013689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Critical infrastructure includes pipelines, canals, utilities, structures, wells, transportation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damage to critical infrastructure in the Plan Area identified to date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Set minimum thresholds to mitigate future subsidence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6A647D-CD76-4C8E-920D-05B9159460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95" y="166795"/>
            <a:ext cx="788993" cy="8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KRGSA Sustainability Goal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8971A-B0A6-4441-BDA8-DD1BC568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690687"/>
            <a:ext cx="10321787" cy="4483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 groundwater resources sustainably in the KRGSA Plan Area to:</a:t>
            </a:r>
          </a:p>
          <a:p>
            <a:pPr lvl="2">
              <a:spcBef>
                <a:spcPts val="1800"/>
              </a:spcBef>
            </a:pPr>
            <a:r>
              <a:rPr lang="en-US" sz="30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 current and future beneficial uses of groundwater including municipal, agricultural, industrial, domestic, public supply, and environmental uses</a:t>
            </a:r>
          </a:p>
          <a:p>
            <a:pPr lvl="2">
              <a:spcBef>
                <a:spcPts val="1800"/>
              </a:spcBef>
            </a:pPr>
            <a:r>
              <a:rPr lang="en-US" sz="30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optimize conjunctive use of surface water and groundwater</a:t>
            </a:r>
          </a:p>
          <a:p>
            <a:pPr lvl="2">
              <a:spcBef>
                <a:spcPts val="1800"/>
              </a:spcBef>
            </a:pPr>
            <a:r>
              <a:rPr lang="en-US" sz="30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 or eliminate undesirable results over the implementation and planning horizon.</a:t>
            </a:r>
          </a:p>
        </p:txBody>
      </p:sp>
    </p:spTree>
    <p:extLst>
      <p:ext uri="{BB962C8B-B14F-4D97-AF65-F5344CB8AC3E}">
        <p14:creationId xmlns:p14="http://schemas.microsoft.com/office/powerpoint/2010/main" val="5120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2648" y="6442172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F6BE8-E068-4605-B681-19B801646BC2}"/>
              </a:ext>
            </a:extLst>
          </p:cNvPr>
          <p:cNvSpPr/>
          <p:nvPr/>
        </p:nvSpPr>
        <p:spPr>
          <a:xfrm>
            <a:off x="7646397" y="1379656"/>
            <a:ext cx="4438649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Evaluated groundwater conditions using local NCCAG</a:t>
            </a:r>
            <a:r>
              <a:rPr lang="en-US" sz="2800" baseline="30000" dirty="0"/>
              <a:t>*</a:t>
            </a:r>
            <a:r>
              <a:rPr lang="en-US" sz="2800" dirty="0"/>
              <a:t> maps along Kern River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Kern River is actively managed through regulated releases, diversions, and managed aquifer recharge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337E0-90E3-4546-854B-CAD4B772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8" y="69988"/>
            <a:ext cx="9828118" cy="1325563"/>
          </a:xfrm>
        </p:spPr>
        <p:txBody>
          <a:bodyPr>
            <a:noAutofit/>
          </a:bodyPr>
          <a:lstStyle/>
          <a:p>
            <a:r>
              <a:rPr lang="en-US" sz="4000" dirty="0"/>
              <a:t>Analysis of Interconnected Surface Water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8C5D67-B7A9-47F2-B7A5-E2354DD08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00" y="117964"/>
            <a:ext cx="1097280" cy="1126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A839C-F0E9-4DA9-AEE8-EFDBF1C0B8F3}"/>
              </a:ext>
            </a:extLst>
          </p:cNvPr>
          <p:cNvSpPr txBox="1"/>
          <p:nvPr/>
        </p:nvSpPr>
        <p:spPr>
          <a:xfrm rot="19668697">
            <a:off x="3356764" y="3476936"/>
            <a:ext cx="121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</a:rPr>
              <a:t>Kern River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C4940-261E-47D2-9D7F-8484742A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47" y="1478199"/>
            <a:ext cx="7084350" cy="3957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2097FA-26B5-4F22-AA90-2D3B3D628140}"/>
              </a:ext>
            </a:extLst>
          </p:cNvPr>
          <p:cNvSpPr txBox="1"/>
          <p:nvPr/>
        </p:nvSpPr>
        <p:spPr>
          <a:xfrm>
            <a:off x="1928571" y="4856581"/>
            <a:ext cx="362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"/>
            <a:r>
              <a:rPr lang="en-US" sz="1400" b="1" baseline="300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NCCAG - Natural Communities Commonly</a:t>
            </a:r>
          </a:p>
          <a:p>
            <a:pPr indent="-914400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Associated with Groundwater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F26872-9851-4CF9-B535-B5F1C87CA3C6}"/>
              </a:ext>
            </a:extLst>
          </p:cNvPr>
          <p:cNvSpPr txBox="1"/>
          <p:nvPr/>
        </p:nvSpPr>
        <p:spPr>
          <a:xfrm>
            <a:off x="495300" y="5464800"/>
            <a:ext cx="753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80% of the flow is diverted above the Calloway Weir</a:t>
            </a:r>
          </a:p>
          <a:p>
            <a:r>
              <a:rPr lang="en-US" dirty="0"/>
              <a:t>River was dry below the Calloway Weir more than 25 % of the time</a:t>
            </a:r>
          </a:p>
          <a:p>
            <a:r>
              <a:rPr lang="en-US" dirty="0"/>
              <a:t>Groundwater is deeper than 50’ below the river throughout the entire KRGSA</a:t>
            </a:r>
          </a:p>
        </p:txBody>
      </p:sp>
    </p:spTree>
    <p:extLst>
      <p:ext uri="{BB962C8B-B14F-4D97-AF65-F5344CB8AC3E}">
        <p14:creationId xmlns:p14="http://schemas.microsoft.com/office/powerpoint/2010/main" val="2549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2648" y="6370704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D337E0-90E3-4546-854B-CAD4B772C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396" y="69988"/>
            <a:ext cx="8893404" cy="1325563"/>
          </a:xfrm>
        </p:spPr>
        <p:txBody>
          <a:bodyPr>
            <a:noAutofit/>
          </a:bodyPr>
          <a:lstStyle/>
          <a:p>
            <a:r>
              <a:rPr lang="en-US" sz="4000" dirty="0"/>
              <a:t>Analysis of Interconnected Surface Water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BA46B-CE09-4185-AEF4-9D0979285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00" y="117964"/>
            <a:ext cx="1097280" cy="11261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D61C36-AA8F-4652-8B35-ED28CD25BCC1}"/>
              </a:ext>
            </a:extLst>
          </p:cNvPr>
          <p:cNvSpPr/>
          <p:nvPr/>
        </p:nvSpPr>
        <p:spPr>
          <a:xfrm>
            <a:off x="7562851" y="1328994"/>
            <a:ext cx="443864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Evaluated groundwater conditions at local NCCAG areas in southern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Analysis indicates that local vegetation and wetlands are not supported by groundwater in the Principal Aquifer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78678E-4108-40B9-857B-3E6DFE89F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28" y="1395551"/>
            <a:ext cx="7058400" cy="43262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6B5B2C-7FBA-4129-A951-70FE0506E88A}"/>
              </a:ext>
            </a:extLst>
          </p:cNvPr>
          <p:cNvSpPr txBox="1"/>
          <p:nvPr/>
        </p:nvSpPr>
        <p:spPr>
          <a:xfrm>
            <a:off x="633054" y="4615068"/>
            <a:ext cx="2071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"/>
            <a:r>
              <a:rPr lang="en-US" sz="1400" b="1" baseline="30000" dirty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NCCAG - Natural Communities Commonly</a:t>
            </a:r>
          </a:p>
          <a:p>
            <a:pPr indent="-914400"/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Associated with Groundwater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32892B-9C3A-4E51-80C8-DCD9B62B3B43}"/>
              </a:ext>
            </a:extLst>
          </p:cNvPr>
          <p:cNvSpPr txBox="1"/>
          <p:nvPr/>
        </p:nvSpPr>
        <p:spPr>
          <a:xfrm>
            <a:off x="1459632" y="5689974"/>
            <a:ext cx="574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Mapped areas include recharge basins, spills along the rim canal, artificially-constructed ski lakes. Local irrigation and perched water conditions throughout the area. </a:t>
            </a:r>
          </a:p>
        </p:txBody>
      </p:sp>
    </p:spTree>
    <p:extLst>
      <p:ext uri="{BB962C8B-B14F-4D97-AF65-F5344CB8AC3E}">
        <p14:creationId xmlns:p14="http://schemas.microsoft.com/office/powerpoint/2010/main" val="443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61089" cy="1600200"/>
          </a:xfrm>
        </p:spPr>
        <p:txBody>
          <a:bodyPr>
            <a:normAutofit/>
          </a:bodyPr>
          <a:lstStyle/>
          <a:p>
            <a:r>
              <a:rPr lang="en-US" sz="4900" b="1" dirty="0"/>
              <a:t>Sustainability Considerations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25" y="67056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0044" y="2057400"/>
            <a:ext cx="4581081" cy="3828221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WL below screens in Municipal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Deficits for Projected Water Budgets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Arsenic in Municipal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Ability of banking recovery wells to recover water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Historical subsidence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06D07-9365-40C8-A8CF-41B3CEF28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94" y="4726505"/>
            <a:ext cx="620426" cy="6539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8420A8-F3EC-43ED-9885-88B1077521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62" y="3081121"/>
            <a:ext cx="619661" cy="662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62306-7609-450B-A706-92A8300C46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60" y="3909742"/>
            <a:ext cx="613894" cy="647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78319D-71D8-4641-9D9C-9FD57F6581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2" y="5472229"/>
            <a:ext cx="622052" cy="660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318AFC-263B-4898-8758-DF210AC05A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94" y="2203505"/>
            <a:ext cx="620426" cy="65390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6FF8EA8-3C3E-4722-BA57-63A0304DEDDD}"/>
              </a:ext>
            </a:extLst>
          </p:cNvPr>
          <p:cNvSpPr/>
          <p:nvPr/>
        </p:nvSpPr>
        <p:spPr>
          <a:xfrm rot="19459834">
            <a:off x="8107680" y="4828105"/>
            <a:ext cx="167640" cy="20855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74D8CDB-A595-4F66-97D8-46F3E7D38316}"/>
              </a:ext>
            </a:extLst>
          </p:cNvPr>
          <p:cNvSpPr/>
          <p:nvPr/>
        </p:nvSpPr>
        <p:spPr>
          <a:xfrm rot="19321874">
            <a:off x="8742045" y="4388549"/>
            <a:ext cx="167640" cy="208551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AF80D59-0225-4AD6-8DD5-331DCD57863E}"/>
              </a:ext>
            </a:extLst>
          </p:cNvPr>
          <p:cNvSpPr/>
          <p:nvPr/>
        </p:nvSpPr>
        <p:spPr>
          <a:xfrm>
            <a:off x="9482646" y="3516570"/>
            <a:ext cx="167640" cy="182880"/>
          </a:xfrm>
          <a:prstGeom prst="downArrow">
            <a:avLst>
              <a:gd name="adj1" fmla="val 62121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6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0A3C-4341-4FB3-AE5F-EBE78352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en-US" dirty="0"/>
              <a:t>Approach to Minimum Thresholds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E479D0A-8CE6-4FFC-A0BE-BD5D00A94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282495"/>
            <a:ext cx="11474969" cy="3634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DF7630-0552-41D2-9F15-E2134B2C7377}"/>
              </a:ext>
            </a:extLst>
          </p:cNvPr>
          <p:cNvSpPr txBox="1"/>
          <p:nvPr/>
        </p:nvSpPr>
        <p:spPr>
          <a:xfrm>
            <a:off x="358515" y="5108556"/>
            <a:ext cx="11474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Undesirable results relate historic low water levels; keep urban wells near historic 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 operational flexibility for banking wells to recover critical supplies during drought.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Measurable Objectives are selected as the midpoint for an operational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 MTs and MOs SIMPLE to facilitate management.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96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0A3C-4341-4FB3-AE5F-EBE78352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/>
          <a:lstStyle/>
          <a:p>
            <a:r>
              <a:rPr lang="en-US" dirty="0"/>
              <a:t>Approach to Minimum Thresholds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F7630-0552-41D2-9F15-E2134B2C7377}"/>
              </a:ext>
            </a:extLst>
          </p:cNvPr>
          <p:cNvSpPr txBox="1"/>
          <p:nvPr/>
        </p:nvSpPr>
        <p:spPr>
          <a:xfrm>
            <a:off x="358515" y="5108556"/>
            <a:ext cx="11474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Add number of wells and duration to refine definition of undesirable results.</a:t>
            </a:r>
          </a:p>
          <a:p>
            <a:pPr algn="ctr"/>
            <a:endParaRPr lang="en-US" sz="3200" dirty="0"/>
          </a:p>
        </p:txBody>
      </p:sp>
      <p:pic>
        <p:nvPicPr>
          <p:cNvPr id="9" name="Content Placeholder 12">
            <a:extLst>
              <a:ext uri="{FF2B5EF4-FFF2-40B4-BE49-F238E27FC236}">
                <a16:creationId xmlns:a16="http://schemas.microsoft.com/office/drawing/2014/main" id="{FA96B49A-A999-477E-B256-E4E7E1AC6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604" y="1585116"/>
            <a:ext cx="11480273" cy="330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1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F0A3C-4341-4FB3-AE5F-EBE78352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 of MT, MO, and Operational Range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9F8B91C-A5A1-4B3F-9F51-2EA986BEA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63064"/>
            <a:ext cx="8733923" cy="49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9038"/>
            <a:ext cx="4261089" cy="1454353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Preliminary GSP Monitoring Wells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25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2" y="1858224"/>
            <a:ext cx="4581081" cy="382822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36 wells </a:t>
            </a:r>
            <a:r>
              <a:rPr lang="en-US" sz="3200" dirty="0">
                <a:solidFill>
                  <a:schemeClr val="tx2"/>
                </a:solidFill>
              </a:rPr>
              <a:t>identified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Currently monitored in other WL programs: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Kern Fan Monitoring Comm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KCWA/ID4 WL Program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City Monitoring Wells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/>
              <a:t>KDWD Monitoring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Possible additional Urban MA wells from Cal Water and ENCSD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95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83" y="227945"/>
            <a:ext cx="5784532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KRGSA Subsidence Monitoring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3" y="1494284"/>
            <a:ext cx="4197542" cy="450568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Water level monitoring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Three GPS stations for screening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InSAR</a:t>
            </a:r>
            <a:r>
              <a:rPr lang="en-US" sz="2800" dirty="0">
                <a:solidFill>
                  <a:schemeClr val="tx1"/>
                </a:solidFill>
              </a:rPr>
              <a:t> Subsidence available from DWR (on 1-mile grids)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Coordinate with KGA and other GSAs for regional </a:t>
            </a:r>
            <a:r>
              <a:rPr lang="en-US" sz="2800" dirty="0" err="1">
                <a:solidFill>
                  <a:schemeClr val="tx1"/>
                </a:solidFill>
              </a:rPr>
              <a:t>Subbasin</a:t>
            </a:r>
            <a:r>
              <a:rPr lang="en-US" sz="2800" dirty="0">
                <a:solidFill>
                  <a:schemeClr val="tx1"/>
                </a:solidFill>
              </a:rPr>
              <a:t>-wide subsidence monitoring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795CC-7B37-43CE-82EC-500470E7043F}"/>
              </a:ext>
            </a:extLst>
          </p:cNvPr>
          <p:cNvSpPr txBox="1"/>
          <p:nvPr/>
        </p:nvSpPr>
        <p:spPr>
          <a:xfrm>
            <a:off x="5423034" y="10280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D924A0-79CE-451D-A01A-94A9FA5408E6}"/>
              </a:ext>
            </a:extLst>
          </p:cNvPr>
          <p:cNvSpPr txBox="1"/>
          <p:nvPr/>
        </p:nvSpPr>
        <p:spPr>
          <a:xfrm>
            <a:off x="5215676" y="5786735"/>
            <a:ext cx="352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NASA/JPL May 2015 – Dec 2016</a:t>
            </a:r>
          </a:p>
        </p:txBody>
      </p:sp>
    </p:spTree>
    <p:extLst>
      <p:ext uri="{BB962C8B-B14F-4D97-AF65-F5344CB8AC3E}">
        <p14:creationId xmlns:p14="http://schemas.microsoft.com/office/powerpoint/2010/main" val="12816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6C6282-7A1B-43C5-9C46-FE83C6C9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Management Projects</a:t>
            </a:r>
          </a:p>
        </p:txBody>
      </p:sp>
      <p:pic>
        <p:nvPicPr>
          <p:cNvPr id="14" name="Content Placeholder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BDF04AD-6EB1-4741-AAC2-C1E1107EE2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142" y="356516"/>
            <a:ext cx="3195120" cy="3552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D20332-4042-4D72-8BCB-CE4229ADE315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6D4624F-E87D-4571-8F75-58BB95623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738" y="2306320"/>
            <a:ext cx="5718950" cy="38833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/>
              <a:t>Optimizes Kern River recharge across the southern Plan Area</a:t>
            </a:r>
          </a:p>
          <a:p>
            <a:pPr lvl="1"/>
            <a:r>
              <a:rPr lang="en-US" sz="2800" dirty="0"/>
              <a:t>Reduces groundwater pumping</a:t>
            </a:r>
          </a:p>
          <a:p>
            <a:pPr lvl="1"/>
            <a:r>
              <a:rPr lang="en-US" sz="2800" dirty="0"/>
              <a:t>Allows local maintenance of water levels</a:t>
            </a:r>
          </a:p>
          <a:p>
            <a:pPr lvl="1"/>
            <a:r>
              <a:rPr lang="en-US" sz="2800" dirty="0"/>
              <a:t>SEIR completed 2018 – implementation initiated</a:t>
            </a:r>
          </a:p>
          <a:p>
            <a:endParaRPr lang="en-US" dirty="0"/>
          </a:p>
        </p:txBody>
      </p:sp>
      <p:pic>
        <p:nvPicPr>
          <p:cNvPr id="8" name="Content Placeholder 4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DBBA3BD8-349C-4843-9131-208B11A4A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352800"/>
            <a:ext cx="5257800" cy="283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747908-7B3F-4EAA-8A76-2A50FBBC69BE}"/>
              </a:ext>
            </a:extLst>
          </p:cNvPr>
          <p:cNvSpPr txBox="1"/>
          <p:nvPr/>
        </p:nvSpPr>
        <p:spPr>
          <a:xfrm>
            <a:off x="838200" y="1829266"/>
            <a:ext cx="750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KDWD Kern River Water Allocation Plan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66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6C6282-7A1B-43C5-9C46-FE83C6C9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Management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20332-4042-4D72-8BCB-CE4229ADE315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6D4624F-E87D-4571-8F75-58BB95623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842" y="1997057"/>
            <a:ext cx="6332725" cy="456190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800" dirty="0"/>
              <a:t>Prioritizes use of City’s available Kern River water</a:t>
            </a:r>
          </a:p>
          <a:p>
            <a:pPr lvl="1"/>
            <a:r>
              <a:rPr lang="en-US" sz="2800" dirty="0"/>
              <a:t>Increasing water availability over the implementation and planning horizon</a:t>
            </a:r>
          </a:p>
          <a:p>
            <a:pPr lvl="1"/>
            <a:r>
              <a:rPr lang="en-US" sz="2800" dirty="0"/>
              <a:t>Allows municipal pumping to be reduced to avoid undesirable results</a:t>
            </a:r>
          </a:p>
          <a:p>
            <a:pPr lvl="1"/>
            <a:r>
              <a:rPr lang="en-US" sz="2800" dirty="0"/>
              <a:t>Meets future projected water budget deficits for urban demand</a:t>
            </a:r>
          </a:p>
        </p:txBody>
      </p:sp>
      <p:pic>
        <p:nvPicPr>
          <p:cNvPr id="5" name="Content Placeholder 4" descr="A river running through a body of water&#10;&#10;Description automatically generated">
            <a:extLst>
              <a:ext uri="{FF2B5EF4-FFF2-40B4-BE49-F238E27FC236}">
                <a16:creationId xmlns:a16="http://schemas.microsoft.com/office/drawing/2014/main" id="{BBF4F089-1937-4E96-AFD7-FADED8778C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559" y="344805"/>
            <a:ext cx="3263503" cy="4351338"/>
          </a:xfrm>
        </p:spPr>
      </p:pic>
      <p:pic>
        <p:nvPicPr>
          <p:cNvPr id="17" name="Picture 16" descr="A picture containing outdoor, ground, sky, grass&#10;&#10;Description generated with very high confidence">
            <a:extLst>
              <a:ext uri="{FF2B5EF4-FFF2-40B4-BE49-F238E27FC236}">
                <a16:creationId xmlns:a16="http://schemas.microsoft.com/office/drawing/2014/main" id="{4357ECE5-A2DD-45A5-BBCA-A3509CADE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087" y="2732809"/>
            <a:ext cx="4423382" cy="2743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92EB99-41FF-4CD3-AA6E-5D1B27174045}"/>
              </a:ext>
            </a:extLst>
          </p:cNvPr>
          <p:cNvSpPr txBox="1"/>
          <p:nvPr/>
        </p:nvSpPr>
        <p:spPr>
          <a:xfrm>
            <a:off x="838200" y="1645331"/>
            <a:ext cx="732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City of Bakersfield Optimized Conjunctive Use</a:t>
            </a:r>
          </a:p>
        </p:txBody>
      </p:sp>
      <p:pic>
        <p:nvPicPr>
          <p:cNvPr id="9" name="Content Placeholder 4" descr="A picture containing sky, outdoor, building, road&#10;&#10;Description automatically generated">
            <a:extLst>
              <a:ext uri="{FF2B5EF4-FFF2-40B4-BE49-F238E27FC236}">
                <a16:creationId xmlns:a16="http://schemas.microsoft.com/office/drawing/2014/main" id="{696A08C4-CE76-4430-B9D4-E8C94D7C6E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161" y="4003227"/>
            <a:ext cx="24898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096D-1F8B-4073-814F-7B7E83D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262"/>
            <a:ext cx="10515600" cy="1325563"/>
          </a:xfrm>
        </p:spPr>
        <p:txBody>
          <a:bodyPr/>
          <a:lstStyle/>
          <a:p>
            <a:r>
              <a:rPr lang="en-US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KRGSA GSP Organization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47EDF4-F6CF-4F4E-AA2E-4BD80B194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5822" y="1520824"/>
            <a:ext cx="5608178" cy="47557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Administrative Information</a:t>
            </a:r>
          </a:p>
          <a:p>
            <a:pPr marL="0" indent="0">
              <a:buNone/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</a:t>
            </a:r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 Area</a:t>
            </a:r>
          </a:p>
          <a:p>
            <a:pPr marL="0" indent="0" defTabSz="395288">
              <a:buNone/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HCM/Groundwater 	Conditions</a:t>
            </a:r>
          </a:p>
          <a:p>
            <a:pPr marL="0" indent="0">
              <a:buNone/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Budgets</a:t>
            </a:r>
          </a:p>
          <a:p>
            <a:pPr marL="0" indent="0">
              <a:buNone/>
              <a:tabLst>
                <a:tab pos="519113" algn="l"/>
              </a:tabLst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Sustainable Management 	Criteria</a:t>
            </a:r>
          </a:p>
          <a:p>
            <a:pPr marL="0" indent="0">
              <a:buNone/>
              <a:tabLst>
                <a:tab pos="519113" algn="l"/>
              </a:tabLst>
            </a:pPr>
            <a:r>
              <a:rPr lang="en-US" sz="60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Monitoring Networks</a:t>
            </a:r>
          </a:p>
          <a:p>
            <a:pPr marL="0" indent="0">
              <a:buNone/>
              <a:tabLst>
                <a:tab pos="519113" algn="l"/>
              </a:tabLst>
            </a:pP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B28C9F-A10C-4A9F-9A38-9E3943C29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0022" y="3505200"/>
            <a:ext cx="4772378" cy="2613378"/>
          </a:xfrm>
        </p:spPr>
        <p:txBody>
          <a:bodyPr>
            <a:normAutofit fontScale="92500" lnSpcReduction="20000"/>
          </a:bodyPr>
          <a:lstStyle/>
          <a:p>
            <a:pPr marL="0" indent="0" defTabSz="519113">
              <a:buNone/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Projects and Management 	Actions</a:t>
            </a:r>
          </a:p>
          <a:p>
            <a:pPr marL="0" indent="0">
              <a:buNone/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Implementation Plan</a:t>
            </a:r>
          </a:p>
          <a:p>
            <a:pPr marL="0" indent="0">
              <a:buNone/>
              <a:tabLst>
                <a:tab pos="463550" algn="l"/>
              </a:tabLst>
            </a:pPr>
            <a:r>
              <a:rPr lang="en-US" sz="5400" dirty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References and Technical 	Studies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EAA89-FCB1-48D4-B9B3-DE17150D3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7778" y="104951"/>
            <a:ext cx="2776022" cy="332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4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6C6282-7A1B-43C5-9C46-FE83C6C9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Management Projects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20332-4042-4D72-8BCB-CE4229ADE315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6D4624F-E87D-4571-8F75-58BB95623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1" y="2600960"/>
            <a:ext cx="7663630" cy="395800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Consolidation of up to six small water systems with ENCSD to address water quality concerns: nitrate, TCP, and arsenic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Grant funding through the DWRSF program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Improves drinking water quality for disadvantaged communities in the KRGSA</a:t>
            </a:r>
          </a:p>
          <a:p>
            <a:pPr>
              <a:spcBef>
                <a:spcPts val="180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2EB99-41FF-4CD3-AA6E-5D1B27174045}"/>
              </a:ext>
            </a:extLst>
          </p:cNvPr>
          <p:cNvSpPr txBox="1"/>
          <p:nvPr/>
        </p:nvSpPr>
        <p:spPr>
          <a:xfrm>
            <a:off x="838200" y="1429887"/>
            <a:ext cx="732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East Niles Community Services District </a:t>
            </a:r>
          </a:p>
          <a:p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North </a:t>
            </a:r>
            <a:r>
              <a:rPr lang="en-US" sz="28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Weedpatch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Highway Consolidation</a:t>
            </a:r>
          </a:p>
        </p:txBody>
      </p:sp>
      <p:pic>
        <p:nvPicPr>
          <p:cNvPr id="8" name="Picture 7" descr="A picture containing sky, ground, outdoor, fence&#10;&#10;Description automatically generated">
            <a:extLst>
              <a:ext uri="{FF2B5EF4-FFF2-40B4-BE49-F238E27FC236}">
                <a16:creationId xmlns:a16="http://schemas.microsoft.com/office/drawing/2014/main" id="{A81209AD-46F0-484D-A159-2B1B4ED87A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739" y="1429886"/>
            <a:ext cx="3931920" cy="3761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DEC642-E5E2-4604-B84E-5A72913DC471}"/>
              </a:ext>
            </a:extLst>
          </p:cNvPr>
          <p:cNvSpPr txBox="1"/>
          <p:nvPr/>
        </p:nvSpPr>
        <p:spPr>
          <a:xfrm>
            <a:off x="8300720" y="5387888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1,2,3-TCP Wellhead Treatment</a:t>
            </a:r>
          </a:p>
        </p:txBody>
      </p:sp>
    </p:spTree>
    <p:extLst>
      <p:ext uri="{BB962C8B-B14F-4D97-AF65-F5344CB8AC3E}">
        <p14:creationId xmlns:p14="http://schemas.microsoft.com/office/powerpoint/2010/main" val="5882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6C6282-7A1B-43C5-9C46-FE83C6C9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10"/>
            <a:ext cx="10515600" cy="1325563"/>
          </a:xfrm>
        </p:spPr>
        <p:txBody>
          <a:bodyPr/>
          <a:lstStyle/>
          <a:p>
            <a:r>
              <a:rPr lang="en-US" dirty="0"/>
              <a:t>Management Actions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D20332-4042-4D72-8BCB-CE4229ADE315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B4B6A2-C3D7-4078-BF22-F3E39A8F4878}"/>
              </a:ext>
            </a:extLst>
          </p:cNvPr>
          <p:cNvSpPr txBox="1">
            <a:spLocks/>
          </p:cNvSpPr>
          <p:nvPr/>
        </p:nvSpPr>
        <p:spPr>
          <a:xfrm>
            <a:off x="618902" y="1437273"/>
            <a:ext cx="10089737" cy="45954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5-Step Action Plan if Minimum Thresholds are exceeded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Implement well metering in the Agricultural MA (KDWD)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Program for reporting groundwater extractions in the KRGSA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Conserve recycled water in the KRGSA Plan Area (City)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Support Delta Conveyance to preserve imported supplies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Incorporate Climate Change Adaptation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Stratgies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(ID4)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Improve monitoring program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Coordinate water quality analysis with existing programs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60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C70FAD-3156-4866-BEAB-F7CB1FB90B98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D9E7F2-24EA-419F-9609-E96AD1A3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123"/>
            <a:ext cx="11163299" cy="1428162"/>
          </a:xfrm>
        </p:spPr>
        <p:txBody>
          <a:bodyPr>
            <a:normAutofit/>
          </a:bodyPr>
          <a:lstStyle/>
          <a:p>
            <a:r>
              <a:rPr lang="en-US" sz="4900" b="1" dirty="0"/>
              <a:t>Projected Water Budgets with Projects</a:t>
            </a:r>
            <a:endParaRPr lang="en-US" sz="40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05357A-4195-4CAC-A74B-F13DCB2C7629}"/>
              </a:ext>
            </a:extLst>
          </p:cNvPr>
          <p:cNvSpPr txBox="1">
            <a:spLocks/>
          </p:cNvSpPr>
          <p:nvPr/>
        </p:nvSpPr>
        <p:spPr>
          <a:xfrm>
            <a:off x="618903" y="1452880"/>
            <a:ext cx="4281292" cy="4736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endParaRPr lang="en-US" sz="2600" dirty="0"/>
          </a:p>
          <a:p>
            <a:pPr marL="457200" indent="-457200"/>
            <a:endParaRPr lang="en-US" sz="2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9C9080-E272-423E-96FC-DACFB5E31BA0}"/>
              </a:ext>
            </a:extLst>
          </p:cNvPr>
          <p:cNvGrpSpPr/>
          <p:nvPr/>
        </p:nvGrpSpPr>
        <p:grpSpPr>
          <a:xfrm>
            <a:off x="838200" y="1141679"/>
            <a:ext cx="7503160" cy="5047950"/>
            <a:chOff x="4900194" y="1355039"/>
            <a:chExt cx="7101305" cy="48345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B1DEB1-1EA8-414A-8756-8D9D8BA6B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00194" y="1355039"/>
              <a:ext cx="7101305" cy="483459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2A0AB4-0A6F-4511-868B-D82100761374}"/>
                </a:ext>
              </a:extLst>
            </p:cNvPr>
            <p:cNvCxnSpPr/>
            <p:nvPr/>
          </p:nvCxnSpPr>
          <p:spPr>
            <a:xfrm>
              <a:off x="5486400" y="3840480"/>
              <a:ext cx="642112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E39553-1E6A-435E-8CC2-4DF32D8C382A}"/>
                </a:ext>
              </a:extLst>
            </p:cNvPr>
            <p:cNvSpPr txBox="1"/>
            <p:nvPr/>
          </p:nvSpPr>
          <p:spPr>
            <a:xfrm>
              <a:off x="5151120" y="3505206"/>
              <a:ext cx="335280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9A3E5DDE-C459-4D75-AB1E-D4D126B8159B}"/>
              </a:ext>
            </a:extLst>
          </p:cNvPr>
          <p:cNvSpPr txBox="1">
            <a:spLocks/>
          </p:cNvSpPr>
          <p:nvPr/>
        </p:nvSpPr>
        <p:spPr>
          <a:xfrm>
            <a:off x="8595360" y="1452880"/>
            <a:ext cx="2886298" cy="4736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dirty="0"/>
              <a:t>Collectively, these projects and management actions address current and projected groundwater deficits to achieve sustainable management.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C70FAD-3156-4866-BEAB-F7CB1FB90B98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D9E7F2-24EA-419F-9609-E96AD1A3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3123"/>
            <a:ext cx="11163299" cy="1428162"/>
          </a:xfrm>
        </p:spPr>
        <p:txBody>
          <a:bodyPr>
            <a:normAutofit/>
          </a:bodyPr>
          <a:lstStyle/>
          <a:p>
            <a:r>
              <a:rPr lang="en-US" sz="4900" b="1" dirty="0"/>
              <a:t>90-Review Period and Outreach</a:t>
            </a:r>
            <a:endParaRPr lang="en-US" sz="40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05357A-4195-4CAC-A74B-F13DCB2C7629}"/>
              </a:ext>
            </a:extLst>
          </p:cNvPr>
          <p:cNvSpPr txBox="1">
            <a:spLocks/>
          </p:cNvSpPr>
          <p:nvPr/>
        </p:nvSpPr>
        <p:spPr>
          <a:xfrm>
            <a:off x="618902" y="1346759"/>
            <a:ext cx="10089737" cy="4736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Communication and outreach with Stakeholders for GSP input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Outreach accomplished at many levels:</a:t>
            </a:r>
          </a:p>
          <a:p>
            <a:pPr marL="914400" lvl="1" indent="-457200"/>
            <a:r>
              <a:rPr lang="en-US" dirty="0"/>
              <a:t>Agency Board Meetings and Workshops</a:t>
            </a:r>
          </a:p>
          <a:p>
            <a:pPr marL="914400" lvl="1" indent="-457200"/>
            <a:r>
              <a:rPr lang="en-US" dirty="0"/>
              <a:t>Targeted community meetings</a:t>
            </a:r>
          </a:p>
          <a:p>
            <a:pPr marL="914400" lvl="1" indent="-457200"/>
            <a:r>
              <a:rPr lang="en-US" dirty="0"/>
              <a:t>Coordinate with other GSAs on Open House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GSP is a draft document and can be revised based on input:</a:t>
            </a:r>
          </a:p>
          <a:p>
            <a:pPr marL="914400" lvl="1" indent="-457200"/>
            <a:r>
              <a:rPr lang="en-US" dirty="0"/>
              <a:t>Working to improve monitoring program</a:t>
            </a:r>
          </a:p>
          <a:p>
            <a:pPr marL="914400" lvl="1" indent="-457200"/>
            <a:r>
              <a:rPr lang="en-US" dirty="0"/>
              <a:t>Incorporate details on how GSP implementation can be achieved</a:t>
            </a:r>
          </a:p>
          <a:p>
            <a:pPr marL="457200" indent="-457200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KRGSA supports collaborative efforts and internal coordination to achieve sustainable management for the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Subbasin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shared groundwater resources</a:t>
            </a:r>
          </a:p>
          <a:p>
            <a:pPr marL="457200" indent="-457200"/>
            <a:endParaRPr lang="en-US" sz="2600" dirty="0"/>
          </a:p>
          <a:p>
            <a:pPr marL="457200" indent="-457200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1251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26931080-0030-406D-8707-79EC4AE20B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48639"/>
            <a:ext cx="10744200" cy="3187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897" y="467360"/>
            <a:ext cx="3263503" cy="140053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66FF"/>
                </a:solidFill>
              </a:rPr>
              <a:t>Questions?</a:t>
            </a:r>
          </a:p>
        </p:txBody>
      </p:sp>
      <p:pic>
        <p:nvPicPr>
          <p:cNvPr id="4" name="Content Placeholder 4" descr="A sunset over a body of water&#10;&#10;Description automatically generated">
            <a:extLst>
              <a:ext uri="{FF2B5EF4-FFF2-40B4-BE49-F238E27FC236}">
                <a16:creationId xmlns:a16="http://schemas.microsoft.com/office/drawing/2014/main" id="{12EA28EB-E137-469C-AF50-8C1DC28F7D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243" y="2755680"/>
            <a:ext cx="7479157" cy="3429001"/>
          </a:xfrm>
          <a:prstGeom prst="rect">
            <a:avLst/>
          </a:prstGeom>
        </p:spPr>
      </p:pic>
      <p:pic>
        <p:nvPicPr>
          <p:cNvPr id="7" name="Content Placeholder 6" descr="A bridge over a body of water&#10;&#10;Description automatically generated">
            <a:extLst>
              <a:ext uri="{FF2B5EF4-FFF2-40B4-BE49-F238E27FC236}">
                <a16:creationId xmlns:a16="http://schemas.microsoft.com/office/drawing/2014/main" id="{C9BF8032-5C52-4BC3-9275-6C8B35ECF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27760"/>
            <a:ext cx="3263503" cy="5056921"/>
          </a:xfrm>
        </p:spPr>
      </p:pic>
    </p:spTree>
    <p:extLst>
      <p:ext uri="{BB962C8B-B14F-4D97-AF65-F5344CB8AC3E}">
        <p14:creationId xmlns:p14="http://schemas.microsoft.com/office/powerpoint/2010/main" val="377019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/>
              <a:t>KRGSA GSP Plan Area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7056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709" y="1620569"/>
            <a:ext cx="4629150" cy="456906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/>
              <a:t>361 square miles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500" dirty="0"/>
              <a:t>13% of the Kern County Subbasin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500" dirty="0"/>
              <a:t>Composed of: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City of Bakersfield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Improvement District No. 4 (KCWA)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Kern Delta Water District (KDWD)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Additional smaller agencies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92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02" y="457200"/>
            <a:ext cx="4481975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Land Use in the KRGSA Plan Area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2" y="1855304"/>
            <a:ext cx="4324159" cy="43343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North – Urban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South – Agricultural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2015 Land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41% - Agricultural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33% - Urban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26% - Undeveloped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5E042-3129-4ECD-869C-FF6032C2C52A}"/>
              </a:ext>
            </a:extLst>
          </p:cNvPr>
          <p:cNvSpPr txBox="1"/>
          <p:nvPr/>
        </p:nvSpPr>
        <p:spPr>
          <a:xfrm>
            <a:off x="6862525" y="10280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</p:spTree>
    <p:extLst>
      <p:ext uri="{BB962C8B-B14F-4D97-AF65-F5344CB8AC3E}">
        <p14:creationId xmlns:p14="http://schemas.microsoft.com/office/powerpoint/2010/main" val="370905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6337"/>
            <a:ext cx="3932237" cy="1831063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Agricultural Lands in the KRGSA 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001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2" y="2236206"/>
            <a:ext cx="4324159" cy="432275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90,000 acres irrigated agriculture in southern Plan Area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16,000 acres irrigated lands in northern Plan Area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20 Dairies in southern Plan Area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93E445-E9FD-4E07-B6DD-940017ABC80F}"/>
              </a:ext>
            </a:extLst>
          </p:cNvPr>
          <p:cNvSpPr txBox="1"/>
          <p:nvPr/>
        </p:nvSpPr>
        <p:spPr>
          <a:xfrm>
            <a:off x="5423034" y="10280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FEF71-80AA-4ED0-B8D0-495D1CBD14D7}"/>
              </a:ext>
            </a:extLst>
          </p:cNvPr>
          <p:cNvSpPr txBox="1"/>
          <p:nvPr/>
        </p:nvSpPr>
        <p:spPr>
          <a:xfrm>
            <a:off x="6447966" y="5395965"/>
            <a:ext cx="126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2016 Data</a:t>
            </a:r>
          </a:p>
        </p:txBody>
      </p:sp>
    </p:spTree>
    <p:extLst>
      <p:ext uri="{BB962C8B-B14F-4D97-AF65-F5344CB8AC3E}">
        <p14:creationId xmlns:p14="http://schemas.microsoft.com/office/powerpoint/2010/main" val="32005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56" y="255104"/>
            <a:ext cx="4481975" cy="1600200"/>
          </a:xfrm>
        </p:spPr>
        <p:txBody>
          <a:bodyPr>
            <a:normAutofit/>
          </a:bodyPr>
          <a:lstStyle/>
          <a:p>
            <a:r>
              <a:rPr lang="en-US" sz="4900" b="1" dirty="0"/>
              <a:t>Active Wells in the KRGSA 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25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291" y="2039970"/>
            <a:ext cx="4481975" cy="414966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162 Municipal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67 Public Supply and Small Water System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151 Industrial, Domestic, and other Private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642 Agricultural wells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54 Banking recovery wells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F0E35-4208-44D9-8394-1DAA7F69AF26}"/>
              </a:ext>
            </a:extLst>
          </p:cNvPr>
          <p:cNvSpPr txBox="1"/>
          <p:nvPr/>
        </p:nvSpPr>
        <p:spPr>
          <a:xfrm>
            <a:off x="6862525" y="1028045"/>
            <a:ext cx="995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7</a:t>
            </a:r>
            <a:r>
              <a:rPr lang="en-US" sz="900" b="1" baseline="30000" dirty="0">
                <a:solidFill>
                  <a:schemeClr val="tx1">
                    <a:lumMod val="65000"/>
                  </a:schemeClr>
                </a:solidFill>
              </a:rPr>
              <a:t>th</a:t>
            </a:r>
            <a:r>
              <a:rPr lang="en-US" sz="900" b="1" dirty="0">
                <a:solidFill>
                  <a:schemeClr val="tx1">
                    <a:lumMod val="65000"/>
                  </a:schemeClr>
                </a:solidFill>
              </a:rPr>
              <a:t> Standard Rd</a:t>
            </a:r>
          </a:p>
        </p:txBody>
      </p:sp>
    </p:spTree>
    <p:extLst>
      <p:ext uri="{BB962C8B-B14F-4D97-AF65-F5344CB8AC3E}">
        <p14:creationId xmlns:p14="http://schemas.microsoft.com/office/powerpoint/2010/main" val="20486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BAEF9-7012-43DF-A436-DF3C6F88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261089" cy="1600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Preliminary Management Areas (MA)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662344-4986-4D50-89B1-4535B1D405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25" y="660400"/>
            <a:ext cx="6858000" cy="5486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620AA-3402-4B5E-9316-5C32AB58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02" y="2242868"/>
            <a:ext cx="4490833" cy="3828221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Based on land use and well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Urban MA – 41%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Agricultural MA – 57%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900" dirty="0"/>
              <a:t>Banking – 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77A03-C292-49F2-8E37-73BEC366E46C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9B635-C87A-45F8-80C0-F39B5C59B59D}"/>
              </a:ext>
            </a:extLst>
          </p:cNvPr>
          <p:cNvSpPr/>
          <p:nvPr/>
        </p:nvSpPr>
        <p:spPr>
          <a:xfrm>
            <a:off x="7419975" y="1545254"/>
            <a:ext cx="462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1D8AF-D1E9-44D6-B5E2-B7AF747D4614}"/>
              </a:ext>
            </a:extLst>
          </p:cNvPr>
          <p:cNvSpPr txBox="1"/>
          <p:nvPr/>
        </p:nvSpPr>
        <p:spPr>
          <a:xfrm>
            <a:off x="7703600" y="2552605"/>
            <a:ext cx="15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Urban 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A3844-71A6-4046-98B3-1C7011BB0E34}"/>
              </a:ext>
            </a:extLst>
          </p:cNvPr>
          <p:cNvSpPr txBox="1"/>
          <p:nvPr/>
        </p:nvSpPr>
        <p:spPr>
          <a:xfrm>
            <a:off x="7427143" y="3984783"/>
            <a:ext cx="238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0"/>
                <a:solidFill>
                  <a:srgbClr val="D0000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Agricultural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F76-32F4-4E82-BE39-06B54C485F6B}"/>
              </a:ext>
            </a:extLst>
          </p:cNvPr>
          <p:cNvSpPr txBox="1"/>
          <p:nvPr/>
        </p:nvSpPr>
        <p:spPr>
          <a:xfrm>
            <a:off x="5109735" y="2260600"/>
            <a:ext cx="2065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Banking</a:t>
            </a:r>
          </a:p>
          <a:p>
            <a:pPr algn="ctr"/>
            <a:r>
              <a:rPr lang="en-US" sz="24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0CC8E-5CD5-4028-B549-DEF0FC32AE3B}"/>
              </a:ext>
            </a:extLst>
          </p:cNvPr>
          <p:cNvCxnSpPr>
            <a:cxnSpLocks/>
          </p:cNvCxnSpPr>
          <p:nvPr/>
        </p:nvCxnSpPr>
        <p:spPr>
          <a:xfrm>
            <a:off x="6461760" y="2783437"/>
            <a:ext cx="335280" cy="1426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4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Sustainability Indicators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5099" y="1224185"/>
            <a:ext cx="10316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Chronic Lowering of Water Levels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5099" y="2153789"/>
            <a:ext cx="1000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Reduction of Groundwater Storage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5098" y="3078414"/>
            <a:ext cx="1000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Degradation of Water Quality caused by management actions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5098" y="3990152"/>
            <a:ext cx="1000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Land subsidence affecting land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5098" y="4966171"/>
            <a:ext cx="10000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Depletion of Interconnected Surface Water affecting beneficial use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D2D45C-D1AA-4C7D-BCC9-952FA31C3A88}"/>
              </a:ext>
            </a:extLst>
          </p:cNvPr>
          <p:cNvGrpSpPr/>
          <p:nvPr/>
        </p:nvGrpSpPr>
        <p:grpSpPr>
          <a:xfrm>
            <a:off x="741959" y="1105656"/>
            <a:ext cx="818313" cy="4473968"/>
            <a:chOff x="758756" y="1205803"/>
            <a:chExt cx="818313" cy="44739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F26834-DB05-4421-890E-1C6ADD87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56" y="1205803"/>
              <a:ext cx="786930" cy="79641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02AA6F0-E761-4940-9055-0FF939964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757" y="2124357"/>
              <a:ext cx="785960" cy="80663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2A42BE-6E08-4167-9FF7-EE68F9BAC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223" y="3043247"/>
              <a:ext cx="778646" cy="78802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578CCFC-E63E-41C5-B4C8-18BD8292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465" y="3953417"/>
              <a:ext cx="788993" cy="80432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5026143-B45A-4C8C-9699-371B7089B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691" y="4879891"/>
              <a:ext cx="779378" cy="79988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4738329-1703-4580-8A12-2733B8ACD028}"/>
              </a:ext>
            </a:extLst>
          </p:cNvPr>
          <p:cNvSpPr txBox="1"/>
          <p:nvPr/>
        </p:nvSpPr>
        <p:spPr>
          <a:xfrm>
            <a:off x="1950028" y="5664809"/>
            <a:ext cx="914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a sustainability indicator is determined to be significant and unreasonable , then it is an Undesirable Result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3DD3AB-821B-4AD7-9EEA-AFDECF263547}"/>
              </a:ext>
            </a:extLst>
          </p:cNvPr>
          <p:cNvSpPr txBox="1"/>
          <p:nvPr/>
        </p:nvSpPr>
        <p:spPr>
          <a:xfrm>
            <a:off x="618902" y="6189630"/>
            <a:ext cx="148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505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15011</TotalTime>
  <Words>1500</Words>
  <Application>Microsoft Office PowerPoint</Application>
  <PresentationFormat>Widescreen</PresentationFormat>
  <Paragraphs>273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Corbel</vt:lpstr>
      <vt:lpstr>Depth</vt:lpstr>
      <vt:lpstr>Review Draft KRGSA Groundwater Sustainability Plan (GSP) </vt:lpstr>
      <vt:lpstr>KRGSA Sustainability Goal</vt:lpstr>
      <vt:lpstr>KRGSA GSP Organization</vt:lpstr>
      <vt:lpstr>KRGSA GSP Plan Area </vt:lpstr>
      <vt:lpstr>Land Use in the KRGSA Plan Area </vt:lpstr>
      <vt:lpstr>Agricultural Lands in the KRGSA </vt:lpstr>
      <vt:lpstr>Active Wells in the KRGSA </vt:lpstr>
      <vt:lpstr>Preliminary Management Areas (MA)</vt:lpstr>
      <vt:lpstr>Sustainability Indicators</vt:lpstr>
      <vt:lpstr>Chronic Lowering of Water Levels</vt:lpstr>
      <vt:lpstr>Historic Low WLs Impacts to Wells </vt:lpstr>
      <vt:lpstr>Concentrated pumping in banking and ag wells</vt:lpstr>
      <vt:lpstr>Reduction of Groundwater in Storage</vt:lpstr>
      <vt:lpstr>Projected Water Budgets Future Deficits</vt:lpstr>
      <vt:lpstr>Projected Water Budgets  C2VSimFG-Kern Model</vt:lpstr>
      <vt:lpstr>Constituent of Concern Arsenic </vt:lpstr>
      <vt:lpstr>Inelastic Land Subsidence </vt:lpstr>
      <vt:lpstr>Recent Drought Subsidence </vt:lpstr>
      <vt:lpstr>Subsidence and Critical Infrastructure</vt:lpstr>
      <vt:lpstr>Analysis of Interconnected Surface Water</vt:lpstr>
      <vt:lpstr>Analysis of Interconnected Surface Water</vt:lpstr>
      <vt:lpstr>Sustainability Considerations</vt:lpstr>
      <vt:lpstr>Approach to Minimum Thresholds</vt:lpstr>
      <vt:lpstr>Approach to Minimum Thresholds</vt:lpstr>
      <vt:lpstr>Assignment of MT, MO, and Operational Range</vt:lpstr>
      <vt:lpstr>Preliminary GSP Monitoring Wells</vt:lpstr>
      <vt:lpstr>KRGSA Subsidence Monitoring </vt:lpstr>
      <vt:lpstr>Key Management Projects</vt:lpstr>
      <vt:lpstr>Key Management Projects</vt:lpstr>
      <vt:lpstr>Key Management Projects</vt:lpstr>
      <vt:lpstr>Management Actions</vt:lpstr>
      <vt:lpstr>Projected Water Budgets with Projects</vt:lpstr>
      <vt:lpstr>90-Review Period and Outreach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Turlock LGA Project</dc:title>
  <dc:creator>Phyllis Stanin</dc:creator>
  <cp:lastModifiedBy>Tom Webster</cp:lastModifiedBy>
  <cp:revision>2069</cp:revision>
  <cp:lastPrinted>2019-02-05T03:42:16Z</cp:lastPrinted>
  <dcterms:created xsi:type="dcterms:W3CDTF">2014-01-14T01:59:50Z</dcterms:created>
  <dcterms:modified xsi:type="dcterms:W3CDTF">2019-08-30T18:01:27Z</dcterms:modified>
</cp:coreProperties>
</file>